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5" r:id="rId4"/>
    <p:sldId id="263" r:id="rId5"/>
    <p:sldId id="261" r:id="rId6"/>
    <p:sldId id="257" r:id="rId7"/>
    <p:sldId id="258" r:id="rId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u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16" name="Substituent dată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5" name="Substituent număr diapozitiv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u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7" name="Substituent conținut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5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o-RO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ubstituent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9" name="Substituent dată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11" name="Substituent subsol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u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ubstituent număr diapozitiv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u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25" name="Substituent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8" name="Substituent conținut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u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2" name="Substituent dată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24" name="Substituent subsol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u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5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29" name="Substituent subsol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stituent i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ubstituent număr diapozitiv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7" name="Titlu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ubstituent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1" name="Substituent dată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712CC5-CC24-4EF4-BF1D-9E51FEA6C67E}" type="datetimeFigureOut">
              <a:rPr lang="ro-RO" smtClean="0"/>
              <a:pPr/>
              <a:t>03.02.2021</a:t>
            </a:fld>
            <a:endParaRPr lang="ro-RO"/>
          </a:p>
        </p:txBody>
      </p:sp>
      <p:sp>
        <p:nvSpPr>
          <p:cNvPr id="28" name="Substituent subsol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43F112-18A4-4C22-A335-2F371122024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Substituent titl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58075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 smtClean="0"/>
              <a:t>Proiect </a:t>
            </a:r>
            <a:r>
              <a:rPr lang="ro-RO" b="1" dirty="0"/>
              <a:t>M</a:t>
            </a:r>
            <a:r>
              <a:rPr lang="ro-RO" b="1" dirty="0" smtClean="0"/>
              <a:t>ondial </a:t>
            </a:r>
            <a:br>
              <a:rPr lang="ro-RO" b="1" dirty="0" smtClean="0"/>
            </a:br>
            <a:r>
              <a:rPr lang="ro-RO" b="1" dirty="0" smtClean="0"/>
              <a:t>ECO </a:t>
            </a:r>
            <a:r>
              <a:rPr lang="ro-RO" b="1" dirty="0" smtClean="0"/>
              <a:t>ŞCOALA-2020-2021</a:t>
            </a:r>
            <a:endParaRPr b="1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501062" cy="20882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o-RO" sz="2800" b="1" dirty="0" smtClean="0"/>
              <a:t>Şcoala Gimnazială “ Acad. Marin Voiculescu”, Giurgiu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o-RO" sz="2800" b="1" dirty="0" smtClean="0"/>
              <a:t>Coordonatori: PROF. ŢOGOE PETRA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o-RO" sz="2800" b="1" dirty="0" smtClean="0"/>
              <a:t>PROF. FURTUNĂ POPA CECILIA</a:t>
            </a:r>
            <a:endParaRPr lang="en-US" sz="2800" b="1" dirty="0" smtClean="0"/>
          </a:p>
        </p:txBody>
      </p:sp>
      <p:pic>
        <p:nvPicPr>
          <p:cNvPr id="10245" name="Picture 5" descr="D:\2018-2019\CCDG\sigle ccdg\eco-scoa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171575" cy="1285875"/>
          </a:xfrm>
          <a:prstGeom prst="rect">
            <a:avLst/>
          </a:prstGeom>
          <a:noFill/>
        </p:spPr>
      </p:pic>
      <p:pic>
        <p:nvPicPr>
          <p:cNvPr id="10246" name="Picture 6" descr="D:\2018-2019\CCDG\sigle ccdg\ccd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404664"/>
            <a:ext cx="1024277" cy="1224136"/>
          </a:xfrm>
          <a:prstGeom prst="rect">
            <a:avLst/>
          </a:prstGeom>
          <a:noFill/>
        </p:spPr>
      </p:pic>
      <p:pic>
        <p:nvPicPr>
          <p:cNvPr id="10247" name="Picture 7" descr="D:\2018-2019\CCDG\sigle ccdg\sigla_F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792088" cy="1361401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068960"/>
            <a:ext cx="1486236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140968"/>
            <a:ext cx="1512168" cy="1431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 </a:t>
            </a:r>
            <a:r>
              <a:rPr lang="ro-RO" sz="2800" b="1" dirty="0" smtClean="0"/>
              <a:t>PLANUL DE ACŢIUNE</a:t>
            </a:r>
            <a:endParaRPr sz="2800" dirty="0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o-RO" sz="4400" b="1" dirty="0" smtClean="0">
                <a:solidFill>
                  <a:srgbClr val="00B050"/>
                </a:solidFill>
                <a:latin typeface="+mj-lt"/>
              </a:rPr>
              <a:t>Temele proiectului: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o-RO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4400" b="1" dirty="0" smtClean="0">
                <a:latin typeface="+mj-lt"/>
              </a:rPr>
              <a:t>Apa</a:t>
            </a:r>
            <a:r>
              <a:rPr lang="vi-VN" sz="4400" b="1" dirty="0" smtClean="0">
                <a:latin typeface="+mj-lt"/>
              </a:rPr>
              <a:t> </a:t>
            </a:r>
            <a:endParaRPr lang="vi-VN" sz="44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4400" b="1" dirty="0" smtClean="0">
                <a:latin typeface="+mj-lt"/>
              </a:rPr>
              <a:t>Sănătatea / Stil de viaţă sănătos</a:t>
            </a:r>
            <a:endParaRPr lang="ro-RO" sz="44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4400" b="1" dirty="0" smtClean="0">
              <a:solidFill>
                <a:srgbClr val="FCF059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o-RO" sz="4400" b="1" dirty="0" smtClean="0">
                <a:solidFill>
                  <a:srgbClr val="00B050"/>
                </a:solidFill>
                <a:latin typeface="+mj-lt"/>
              </a:rPr>
              <a:t>Scopul proiectului:</a:t>
            </a:r>
            <a:endParaRPr lang="en-US" sz="4400" b="1" dirty="0" smtClean="0">
              <a:solidFill>
                <a:srgbClr val="00B05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400" b="1" dirty="0" err="1" smtClean="0">
                <a:latin typeface="+mj-lt"/>
              </a:rPr>
              <a:t>Creşterea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gradului</a:t>
            </a:r>
            <a:r>
              <a:rPr lang="en-US" sz="4400" b="1" dirty="0" smtClean="0">
                <a:latin typeface="+mj-lt"/>
              </a:rPr>
              <a:t> de </a:t>
            </a:r>
            <a:r>
              <a:rPr lang="en-US" sz="4400" b="1" dirty="0" err="1" smtClean="0">
                <a:latin typeface="+mj-lt"/>
              </a:rPr>
              <a:t>conştientizare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privind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problemele</a:t>
            </a:r>
            <a:r>
              <a:rPr lang="en-US" sz="4400" b="1" dirty="0" smtClean="0">
                <a:latin typeface="+mj-lt"/>
              </a:rPr>
              <a:t> de </a:t>
            </a:r>
            <a:r>
              <a:rPr lang="en-US" sz="4400" b="1" dirty="0" err="1" smtClean="0">
                <a:latin typeface="+mj-lt"/>
              </a:rPr>
              <a:t>mediu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prin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dezvoltarea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spiritului</a:t>
            </a:r>
            <a:r>
              <a:rPr lang="en-US" sz="4400" b="1" dirty="0" smtClean="0">
                <a:latin typeface="+mj-lt"/>
              </a:rPr>
              <a:t> civic </a:t>
            </a:r>
            <a:r>
              <a:rPr lang="en-US" sz="4400" b="1" dirty="0" err="1" smtClean="0">
                <a:latin typeface="+mj-lt"/>
              </a:rPr>
              <a:t>şi</a:t>
            </a:r>
            <a:r>
              <a:rPr lang="en-US" sz="4400" b="1" dirty="0" smtClean="0">
                <a:latin typeface="+mj-lt"/>
              </a:rPr>
              <a:t> a </a:t>
            </a:r>
            <a:r>
              <a:rPr lang="en-US" sz="4400" b="1" dirty="0" err="1" smtClean="0">
                <a:latin typeface="+mj-lt"/>
              </a:rPr>
              <a:t>capacităţii</a:t>
            </a:r>
            <a:r>
              <a:rPr lang="en-US" sz="4400" b="1" dirty="0" smtClean="0">
                <a:latin typeface="+mj-lt"/>
              </a:rPr>
              <a:t> de a </a:t>
            </a:r>
            <a:r>
              <a:rPr lang="en-US" sz="4400" b="1" dirty="0" err="1" smtClean="0">
                <a:latin typeface="+mj-lt"/>
              </a:rPr>
              <a:t>lua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decizii</a:t>
            </a:r>
            <a:r>
              <a:rPr lang="en-US" sz="4400" b="1" dirty="0" smtClean="0">
                <a:latin typeface="+mj-lt"/>
              </a:rPr>
              <a:t>, </a:t>
            </a:r>
            <a:r>
              <a:rPr lang="en-US" sz="4400" b="1" dirty="0" err="1" smtClean="0">
                <a:latin typeface="+mj-lt"/>
              </a:rPr>
              <a:t>prin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antrenarea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elevilor</a:t>
            </a:r>
            <a:r>
              <a:rPr lang="en-US" sz="4400" b="1" dirty="0" smtClean="0">
                <a:latin typeface="+mj-lt"/>
              </a:rPr>
              <a:t>, </a:t>
            </a:r>
            <a:r>
              <a:rPr lang="en-US" sz="4400" b="1" dirty="0" err="1" smtClean="0">
                <a:latin typeface="+mj-lt"/>
              </a:rPr>
              <a:t>cadrelor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didactice</a:t>
            </a:r>
            <a:r>
              <a:rPr lang="en-US" sz="4400" b="1" dirty="0" smtClean="0">
                <a:latin typeface="+mj-lt"/>
              </a:rPr>
              <a:t>, </a:t>
            </a:r>
            <a:r>
              <a:rPr lang="en-US" sz="4400" b="1" dirty="0" err="1" smtClean="0">
                <a:latin typeface="+mj-lt"/>
              </a:rPr>
              <a:t>părinţilor</a:t>
            </a:r>
            <a:r>
              <a:rPr lang="en-US" sz="4400" b="1" dirty="0" smtClean="0">
                <a:latin typeface="+mj-lt"/>
              </a:rPr>
              <a:t>, </a:t>
            </a:r>
            <a:r>
              <a:rPr lang="en-US" sz="4400" b="1" dirty="0" err="1" smtClean="0">
                <a:latin typeface="+mj-lt"/>
              </a:rPr>
              <a:t>comunităţii</a:t>
            </a:r>
            <a:r>
              <a:rPr lang="en-US" sz="4400" b="1" dirty="0" smtClean="0">
                <a:latin typeface="+mj-lt"/>
              </a:rPr>
              <a:t> locale </a:t>
            </a:r>
            <a:r>
              <a:rPr lang="en-US" sz="4400" b="1" dirty="0" err="1" smtClean="0">
                <a:latin typeface="+mj-lt"/>
              </a:rPr>
              <a:t>în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activităţile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d</a:t>
            </a:r>
            <a:r>
              <a:rPr lang="en-US" sz="4000" b="1" dirty="0" err="1" smtClean="0">
                <a:latin typeface="+mj-lt"/>
              </a:rPr>
              <a:t>esfăşurate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în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cadrul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proiectului</a:t>
            </a:r>
            <a:r>
              <a:rPr lang="en-US" sz="4000" b="1" dirty="0" smtClean="0">
                <a:latin typeface="+mj-lt"/>
              </a:rPr>
              <a:t>, </a:t>
            </a:r>
            <a:r>
              <a:rPr lang="ro-RO" sz="4000" b="1" dirty="0" smtClean="0">
                <a:latin typeface="+mj-lt"/>
              </a:rPr>
              <a:t>în vederea formării unei educaţii ecologice demne de cetăţean european.</a:t>
            </a:r>
            <a:endParaRPr lang="en-US" sz="40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 smtClean="0">
                <a:latin typeface="+mj-lt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ACTIVITĂŢILE PROIECTULUI:</a:t>
            </a:r>
            <a:r>
              <a:rPr sz="2800" dirty="0" smtClean="0"/>
              <a:t/>
            </a:r>
            <a:br>
              <a:rPr sz="2800" dirty="0" smtClean="0"/>
            </a:br>
            <a:endParaRPr sz="2800" b="1" dirty="0"/>
          </a:p>
        </p:txBody>
      </p:sp>
      <p:sp>
        <p:nvSpPr>
          <p:cNvPr id="7170" name="Substituent conținut 1"/>
          <p:cNvSpPr>
            <a:spLocks noGrp="1"/>
          </p:cNvSpPr>
          <p:nvPr>
            <p:ph idx="1"/>
          </p:nvPr>
        </p:nvSpPr>
        <p:spPr>
          <a:xfrm>
            <a:off x="250825" y="1143000"/>
            <a:ext cx="8642350" cy="542925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o-RO" sz="7200" b="1" dirty="0" smtClean="0">
                <a:latin typeface="+mj-lt"/>
              </a:rPr>
              <a:t> </a:t>
            </a:r>
            <a:r>
              <a:rPr lang="ro-RO" sz="7200" b="1" dirty="0" smtClean="0">
                <a:latin typeface="+mj-lt"/>
              </a:rPr>
              <a:t>Analiza problemelor de mediu, Stabilirea Eco-codului, întocmirea documentaţiei proiectului</a:t>
            </a:r>
            <a:r>
              <a:rPr lang="vi-VN" sz="7200" b="1" dirty="0" smtClean="0">
                <a:latin typeface="+mj-lt"/>
                <a:cs typeface="Aharoni" pitchFamily="2" charset="-79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7200" b="1" dirty="0" smtClean="0">
                <a:latin typeface="+mj-lt"/>
                <a:cs typeface="Aharoni" pitchFamily="2" charset="-79"/>
              </a:rPr>
              <a:t>“</a:t>
            </a:r>
            <a:r>
              <a:rPr lang="ro-RO" sz="7200" b="1" dirty="0" smtClean="0">
                <a:latin typeface="+mj-lt"/>
                <a:cs typeface="Aharoni" pitchFamily="2" charset="-79"/>
              </a:rPr>
              <a:t>Un altfel de brad de Crăciun”</a:t>
            </a:r>
            <a:r>
              <a:rPr lang="vi-VN" sz="7200" b="1" dirty="0" smtClean="0">
                <a:latin typeface="+mj-lt"/>
                <a:cs typeface="Aharoni" pitchFamily="2" charset="-79"/>
              </a:rPr>
              <a:t>”</a:t>
            </a:r>
            <a:endParaRPr lang="ro-RO" sz="7200" b="1" dirty="0" smtClean="0">
              <a:latin typeface="+mj-lt"/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7200" b="1" dirty="0" smtClean="0">
                <a:latin typeface="+mj-lt"/>
                <a:cs typeface="Aharoni" pitchFamily="2" charset="-79"/>
              </a:rPr>
              <a:t>„</a:t>
            </a:r>
            <a:r>
              <a:rPr lang="ro-RO" sz="7200" b="1" dirty="0" smtClean="0">
                <a:latin typeface="+mj-lt"/>
                <a:cs typeface="Aharoni" pitchFamily="2" charset="-79"/>
              </a:rPr>
              <a:t>Apa”</a:t>
            </a:r>
            <a:endParaRPr lang="ro-RO" sz="7200" b="1" dirty="0" smtClean="0">
              <a:latin typeface="+mj-lt"/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7200" b="1" dirty="0" smtClean="0">
                <a:latin typeface="+mj-lt"/>
              </a:rPr>
              <a:t>„</a:t>
            </a:r>
            <a:r>
              <a:rPr lang="ro-RO" sz="7200" b="1" dirty="0" smtClean="0">
                <a:latin typeface="+mj-lt"/>
              </a:rPr>
              <a:t>Sănătatea / Stil de viaţă sănătos”</a:t>
            </a:r>
            <a:r>
              <a:rPr lang="vi-VN" sz="7200" b="1" dirty="0" smtClean="0">
                <a:latin typeface="+mj-lt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7200" b="1" dirty="0" smtClean="0">
                <a:latin typeface="+mj-lt"/>
              </a:rPr>
              <a:t>“</a:t>
            </a:r>
            <a:r>
              <a:rPr lang="ro-RO" sz="7200" b="1" dirty="0" smtClean="0">
                <a:latin typeface="+mj-lt"/>
              </a:rPr>
              <a:t>Am învăţat să fiu responsabil</a:t>
            </a:r>
            <a:r>
              <a:rPr lang="vi-VN" sz="7200" b="1" dirty="0" smtClean="0">
                <a:latin typeface="+mj-lt"/>
              </a:rPr>
              <a:t>!”</a:t>
            </a:r>
            <a:r>
              <a:rPr lang="vi-VN" sz="7200" b="1" dirty="0" smtClean="0">
                <a:latin typeface="+mj-lt"/>
              </a:rPr>
              <a:t>	</a:t>
            </a:r>
            <a:endParaRPr lang="ro-RO" sz="72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7200" b="1" dirty="0" smtClean="0">
                <a:latin typeface="+mj-lt"/>
              </a:rPr>
              <a:t>„</a:t>
            </a:r>
            <a:r>
              <a:rPr lang="ro-RO" sz="7200" b="1" dirty="0" smtClean="0">
                <a:latin typeface="+mj-lt"/>
              </a:rPr>
              <a:t>Cod de conduită faţă de natură”</a:t>
            </a:r>
            <a:r>
              <a:rPr lang="ro-RO" sz="7200" b="1" dirty="0" smtClean="0">
                <a:latin typeface="+mj-lt"/>
              </a:rPr>
              <a:t>” </a:t>
            </a:r>
            <a:endParaRPr lang="ro-RO" sz="72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7200" b="1" dirty="0" smtClean="0">
                <a:latin typeface="+mj-lt"/>
              </a:rPr>
              <a:t>„Nu mă uita deschis!”</a:t>
            </a:r>
            <a:r>
              <a:rPr lang="ro-RO" sz="7200" b="1" dirty="0" smtClean="0">
                <a:latin typeface="+mj-lt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7200" b="1" dirty="0" smtClean="0">
                <a:latin typeface="+mj-lt"/>
              </a:rPr>
              <a:t>„</a:t>
            </a:r>
            <a:r>
              <a:rPr lang="ro-RO" sz="7200" b="1" dirty="0" smtClean="0">
                <a:latin typeface="+mj-lt"/>
              </a:rPr>
              <a:t>Economisim, avem</a:t>
            </a:r>
            <a:r>
              <a:rPr lang="vi-VN" sz="7200" b="1" dirty="0" smtClean="0">
                <a:latin typeface="+mj-lt"/>
              </a:rPr>
              <a:t>!” </a:t>
            </a:r>
            <a:endParaRPr lang="ro-RO" sz="7200" b="1" dirty="0" smtClean="0">
              <a:latin typeface="+mj-lt"/>
            </a:endParaRPr>
          </a:p>
          <a:p>
            <a:pPr>
              <a:defRPr/>
            </a:pPr>
            <a:r>
              <a:rPr lang="vi-VN" sz="7200" b="1" dirty="0" smtClean="0">
                <a:latin typeface="+mj-lt"/>
              </a:rPr>
              <a:t>„</a:t>
            </a:r>
            <a:r>
              <a:rPr lang="ro-RO" sz="7200" b="1" dirty="0" smtClean="0">
                <a:latin typeface="+mj-lt"/>
              </a:rPr>
              <a:t>Ziua Mondială a Zonelor Umede - Ostrovul Cama Dinu Păsărică</a:t>
            </a:r>
            <a:r>
              <a:rPr lang="vi-VN" sz="7200" b="1" dirty="0" smtClean="0">
                <a:latin typeface="+mj-lt"/>
              </a:rPr>
              <a:t>” </a:t>
            </a:r>
            <a:endParaRPr lang="ro-RO" sz="7200" b="1" dirty="0" smtClean="0">
              <a:latin typeface="+mj-lt"/>
            </a:endParaRPr>
          </a:p>
          <a:p>
            <a:pPr>
              <a:defRPr/>
            </a:pPr>
            <a:r>
              <a:rPr lang="vi-VN" sz="7200" b="1" dirty="0" smtClean="0">
                <a:latin typeface="+mj-lt"/>
              </a:rPr>
              <a:t>„</a:t>
            </a:r>
            <a:r>
              <a:rPr lang="ro-RO" sz="7200" b="1" dirty="0" smtClean="0">
                <a:latin typeface="+mj-lt"/>
              </a:rPr>
              <a:t>Adună, reciclează, refoloseşte</a:t>
            </a:r>
            <a:r>
              <a:rPr lang="vi-VN" sz="7200" b="1" dirty="0" smtClean="0">
                <a:latin typeface="+mj-lt"/>
              </a:rPr>
              <a:t>!” </a:t>
            </a:r>
            <a:r>
              <a:rPr lang="vi-VN" sz="7200" b="1" dirty="0" smtClean="0">
                <a:latin typeface="+mj-lt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7200" b="1" dirty="0" smtClean="0">
                <a:latin typeface="+mj-lt"/>
              </a:rPr>
              <a:t>„Un copac în plus, o speranţă de viaţă </a:t>
            </a:r>
            <a:r>
              <a:rPr lang="vi-VN" sz="7200" b="1" dirty="0" smtClean="0">
                <a:latin typeface="+mj-lt"/>
              </a:rPr>
              <a:t>”</a:t>
            </a:r>
            <a:endParaRPr lang="ro-RO" sz="7200" b="1" dirty="0" smtClean="0">
              <a:latin typeface="+mj-lt"/>
            </a:endParaRPr>
          </a:p>
          <a:p>
            <a:pPr>
              <a:defRPr/>
            </a:pPr>
            <a:r>
              <a:rPr lang="vi-VN" sz="7200" b="1" dirty="0" smtClean="0">
                <a:latin typeface="+mj-lt"/>
              </a:rPr>
              <a:t>„</a:t>
            </a:r>
            <a:r>
              <a:rPr lang="ro-RO" sz="7200" b="1" dirty="0" smtClean="0">
                <a:latin typeface="+mj-lt"/>
              </a:rPr>
              <a:t>Calitatea apei, sănătatea mediului</a:t>
            </a:r>
            <a:r>
              <a:rPr lang="vi-VN" sz="7200" b="1" dirty="0" smtClean="0">
                <a:latin typeface="+mj-lt"/>
              </a:rPr>
              <a:t> ”</a:t>
            </a:r>
            <a:endParaRPr lang="vi-VN" sz="72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7200" b="1" dirty="0" smtClean="0">
                <a:latin typeface="+mj-lt"/>
              </a:rPr>
              <a:t>„Pata de culoare verde” 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7200" b="1" dirty="0" smtClean="0">
                <a:latin typeface="+mj-lt"/>
              </a:rPr>
              <a:t>„P</a:t>
            </a:r>
            <a:r>
              <a:rPr lang="ro-RO" sz="7200" b="1" dirty="0" err="1" smtClean="0">
                <a:latin typeface="+mj-lt"/>
              </a:rPr>
              <a:t>rietenii</a:t>
            </a:r>
            <a:r>
              <a:rPr lang="ro-RO" sz="7200" b="1" dirty="0" smtClean="0">
                <a:latin typeface="+mj-lt"/>
              </a:rPr>
              <a:t> </a:t>
            </a:r>
            <a:r>
              <a:rPr lang="ro-RO" sz="7200" b="1" dirty="0" smtClean="0">
                <a:latin typeface="+mj-lt"/>
              </a:rPr>
              <a:t>păsărilor</a:t>
            </a:r>
            <a:r>
              <a:rPr lang="vi-VN" sz="7200" b="1" dirty="0" smtClean="0">
                <a:latin typeface="+mj-lt"/>
              </a:rPr>
              <a:t>”</a:t>
            </a:r>
            <a:r>
              <a:rPr lang="vi-VN" sz="7200" b="1" dirty="0" smtClean="0">
                <a:latin typeface="+mj-lt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7200" b="1" dirty="0" smtClean="0">
                <a:latin typeface="+mj-lt"/>
              </a:rPr>
              <a:t>„</a:t>
            </a:r>
            <a:r>
              <a:rPr lang="ro-RO" sz="7200" b="1" dirty="0" smtClean="0">
                <a:latin typeface="+mj-lt"/>
              </a:rPr>
              <a:t>Ajutăm Pământul să se facă bine!</a:t>
            </a:r>
            <a:r>
              <a:rPr lang="vi-VN" sz="7200" b="1" dirty="0" smtClean="0">
                <a:latin typeface="+mj-lt"/>
              </a:rPr>
              <a:t>”</a:t>
            </a:r>
            <a:r>
              <a:rPr lang="vi-VN" sz="7200" b="1" dirty="0" smtClean="0">
                <a:latin typeface="+mj-lt"/>
              </a:rPr>
              <a:t>	</a:t>
            </a:r>
            <a:endParaRPr lang="ro-RO" sz="7200" b="1" dirty="0" smtClean="0">
              <a:latin typeface="+mj-lt"/>
            </a:endParaRPr>
          </a:p>
          <a:p>
            <a:pPr>
              <a:defRPr/>
            </a:pPr>
            <a:r>
              <a:rPr lang="vi-VN" sz="7200" b="1" dirty="0" smtClean="0">
                <a:latin typeface="+mj-lt"/>
              </a:rPr>
              <a:t> „</a:t>
            </a:r>
            <a:r>
              <a:rPr lang="ro-RO" sz="7200" b="1" dirty="0" smtClean="0">
                <a:latin typeface="+mj-lt"/>
              </a:rPr>
              <a:t>Sănătatea mai presus de toate!</a:t>
            </a:r>
            <a:r>
              <a:rPr lang="vi-VN" sz="7200" b="1" dirty="0" smtClean="0">
                <a:latin typeface="+mj-lt"/>
              </a:rPr>
              <a:t>”</a:t>
            </a:r>
            <a:endParaRPr lang="ro-RO" sz="7200" b="1" dirty="0" smtClean="0">
              <a:latin typeface="+mj-lt"/>
            </a:endParaRPr>
          </a:p>
          <a:p>
            <a:pPr>
              <a:defRPr/>
            </a:pPr>
            <a:r>
              <a:rPr lang="vi-VN" sz="7200" b="1" dirty="0" smtClean="0">
                <a:latin typeface="+mj-lt"/>
              </a:rPr>
              <a:t> </a:t>
            </a:r>
            <a:r>
              <a:rPr lang="vi-VN" sz="7200" b="1" dirty="0" smtClean="0">
                <a:latin typeface="+mj-lt"/>
              </a:rPr>
              <a:t>„</a:t>
            </a:r>
            <a:r>
              <a:rPr lang="vi-VN" sz="7200" b="1" dirty="0" smtClean="0">
                <a:latin typeface="+mj-lt"/>
              </a:rPr>
              <a:t>P</a:t>
            </a:r>
            <a:r>
              <a:rPr lang="ro-RO" sz="7200" b="1" dirty="0" smtClean="0">
                <a:latin typeface="+mj-lt"/>
              </a:rPr>
              <a:t>arcul ecologistului</a:t>
            </a:r>
            <a:r>
              <a:rPr lang="vi-VN" sz="7200" b="1" dirty="0" smtClean="0">
                <a:latin typeface="+mj-lt"/>
              </a:rPr>
              <a:t>”</a:t>
            </a:r>
            <a:endParaRPr lang="vi-VN" sz="7200" b="1" dirty="0" smtClean="0">
              <a:latin typeface="+mj-lt"/>
            </a:endParaRPr>
          </a:p>
          <a:p>
            <a:pPr>
              <a:defRPr/>
            </a:pPr>
            <a:r>
              <a:rPr lang="vi-VN" sz="7200" b="1" dirty="0" smtClean="0">
                <a:latin typeface="+mj-lt"/>
              </a:rPr>
              <a:t>„</a:t>
            </a:r>
            <a:r>
              <a:rPr lang="ro-RO" sz="7200" b="1" dirty="0" smtClean="0">
                <a:latin typeface="+mj-lt"/>
              </a:rPr>
              <a:t>Cel </a:t>
            </a:r>
            <a:r>
              <a:rPr lang="ro-RO" sz="7200" b="1" dirty="0" smtClean="0">
                <a:latin typeface="+mj-lt"/>
              </a:rPr>
              <a:t>mai haios costum ECO”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7200" b="1" dirty="0" smtClean="0">
                <a:latin typeface="+mj-lt"/>
              </a:rPr>
              <a:t>„Raportul proiectului”</a:t>
            </a:r>
            <a:r>
              <a:rPr lang="ro-RO" sz="7200" dirty="0" smtClean="0">
                <a:latin typeface="+mj-lt"/>
              </a:rPr>
              <a:t>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o-RO" sz="5000" b="1" dirty="0" smtClean="0">
                <a:latin typeface="+mj-lt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vi-VN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     </a:t>
            </a:r>
            <a:br>
              <a:rPr lang="ro-RO" dirty="0" smtClean="0"/>
            </a:br>
            <a:r>
              <a:rPr lang="ro-RO" dirty="0" smtClean="0"/>
              <a:t>       </a:t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sz="4400" dirty="0" smtClean="0"/>
              <a:t> </a:t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>  </a:t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>ECO –CODUL</a:t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3100" dirty="0" smtClean="0"/>
              <a:t>ALES ÎN URMA VOTULUI</a:t>
            </a:r>
            <a:br>
              <a:rPr lang="ro-RO" sz="3100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“Natura pentru viaţă, </a:t>
            </a:r>
            <a:br>
              <a:rPr lang="ro-RO" dirty="0" smtClean="0"/>
            </a:br>
            <a:r>
              <a:rPr lang="ro-RO" dirty="0" err="1" smtClean="0"/>
              <a:t>viaţă</a:t>
            </a:r>
            <a:r>
              <a:rPr lang="ro-RO" dirty="0" smtClean="0"/>
              <a:t> </a:t>
            </a:r>
            <a:br>
              <a:rPr lang="ro-RO" dirty="0" smtClean="0"/>
            </a:br>
            <a:r>
              <a:rPr lang="ro-RO" dirty="0" smtClean="0"/>
              <a:t> pentru natură!</a:t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pic>
        <p:nvPicPr>
          <p:cNvPr id="1027" name="Picture 3" descr="C:\Users\RACUSOR\Desktop\ECO COD POZE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466" y="188640"/>
            <a:ext cx="4806534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6858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       </a:t>
            </a:r>
            <a:r>
              <a:rPr lang="ro-RO" b="1" dirty="0" smtClean="0"/>
              <a:t>Declaraţii ale comitetului </a:t>
            </a:r>
            <a:r>
              <a:rPr lang="ro-RO" b="1" dirty="0" err="1" smtClean="0"/>
              <a:t>Eco-Şcoala</a:t>
            </a:r>
            <a:r>
              <a:rPr lang="ro-RO" b="1" dirty="0" smtClean="0"/>
              <a:t>:</a:t>
            </a:r>
            <a:br>
              <a:rPr lang="ro-RO" b="1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--</a:t>
            </a:r>
            <a:r>
              <a:rPr lang="en-US" dirty="0" err="1" smtClean="0"/>
              <a:t>Respectând</a:t>
            </a:r>
            <a:r>
              <a:rPr lang="en-US" dirty="0" smtClean="0"/>
              <a:t> </a:t>
            </a:r>
            <a:r>
              <a:rPr lang="en-US" dirty="0" err="1" smtClean="0"/>
              <a:t>natura</a:t>
            </a:r>
            <a:r>
              <a:rPr lang="en-US" dirty="0" smtClean="0"/>
              <a:t>, ne </a:t>
            </a:r>
            <a:r>
              <a:rPr lang="en-US" dirty="0" err="1" smtClean="0"/>
              <a:t>respectăm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!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--</a:t>
            </a:r>
            <a:r>
              <a:rPr lang="en-US" dirty="0" err="1" smtClean="0"/>
              <a:t>Mănâncă</a:t>
            </a:r>
            <a:r>
              <a:rPr lang="en-US" dirty="0" smtClean="0"/>
              <a:t> </a:t>
            </a:r>
            <a:r>
              <a:rPr lang="en-US" dirty="0" err="1" smtClean="0"/>
              <a:t>sănătos</a:t>
            </a:r>
            <a:r>
              <a:rPr lang="en-US" dirty="0" smtClean="0"/>
              <a:t>, </a:t>
            </a:r>
            <a:r>
              <a:rPr lang="en-US" dirty="0" err="1" smtClean="0"/>
              <a:t>trăieşte</a:t>
            </a:r>
            <a:r>
              <a:rPr lang="en-US" dirty="0" smtClean="0"/>
              <a:t> </a:t>
            </a:r>
            <a:r>
              <a:rPr lang="en-US" dirty="0" err="1" smtClean="0"/>
              <a:t>frumos</a:t>
            </a:r>
            <a:r>
              <a:rPr lang="en-US" dirty="0" smtClean="0"/>
              <a:t>,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en-US" dirty="0" err="1" smtClean="0"/>
              <a:t>Gândeşte</a:t>
            </a:r>
            <a:r>
              <a:rPr lang="en-US" dirty="0" smtClean="0"/>
              <a:t> global, </a:t>
            </a:r>
            <a:r>
              <a:rPr lang="en-US" dirty="0" err="1" smtClean="0"/>
              <a:t>acţionează</a:t>
            </a:r>
            <a:r>
              <a:rPr lang="en-US" dirty="0" smtClean="0"/>
              <a:t> local!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err="1" smtClean="0"/>
              <a:t>--Stil</a:t>
            </a:r>
            <a:r>
              <a:rPr lang="ro-RO" dirty="0" smtClean="0"/>
              <a:t> de viaţă sănătos, sigur ne e de folos!</a:t>
            </a:r>
            <a:br>
              <a:rPr lang="ro-RO" dirty="0" smtClean="0"/>
            </a:br>
            <a:r>
              <a:rPr lang="ro-RO" dirty="0" err="1" smtClean="0"/>
              <a:t>--Uşor</a:t>
            </a:r>
            <a:r>
              <a:rPr lang="ro-RO" dirty="0" smtClean="0"/>
              <a:t> să arunci, greu să aduni!</a:t>
            </a:r>
            <a:br>
              <a:rPr lang="ro-RO" dirty="0" smtClean="0"/>
            </a:br>
            <a:r>
              <a:rPr lang="ro-RO" dirty="0" smtClean="0"/>
              <a:t>--</a:t>
            </a:r>
            <a:r>
              <a:rPr lang="en-US" dirty="0" err="1" smtClean="0"/>
              <a:t>Oameni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o </a:t>
            </a:r>
            <a:r>
              <a:rPr lang="en-US" dirty="0" err="1" smtClean="0"/>
              <a:t>Planetă</a:t>
            </a:r>
            <a:r>
              <a:rPr lang="en-US" dirty="0" smtClean="0"/>
              <a:t> Verde!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--</a:t>
            </a:r>
            <a:r>
              <a:rPr lang="en-US" dirty="0" err="1" smtClean="0"/>
              <a:t>Resursele</a:t>
            </a:r>
            <a:r>
              <a:rPr lang="en-US" dirty="0" smtClean="0"/>
              <a:t> </a:t>
            </a:r>
            <a:r>
              <a:rPr lang="en-US" dirty="0" err="1" smtClean="0"/>
              <a:t>Terrei</a:t>
            </a:r>
            <a:r>
              <a:rPr lang="en-US" dirty="0" smtClean="0"/>
              <a:t> - </a:t>
            </a:r>
            <a:r>
              <a:rPr lang="en-US" dirty="0" err="1" smtClean="0"/>
              <a:t>Viaţă</a:t>
            </a:r>
            <a:r>
              <a:rPr lang="en-US" dirty="0" smtClean="0"/>
              <a:t>  </a:t>
            </a:r>
            <a:r>
              <a:rPr lang="en-US" dirty="0" err="1" smtClean="0"/>
              <a:t>sănătoasă</a:t>
            </a:r>
            <a:r>
              <a:rPr lang="en-US" dirty="0" smtClean="0"/>
              <a:t> - </a:t>
            </a:r>
            <a:r>
              <a:rPr lang="en-US" dirty="0" err="1" smtClean="0"/>
              <a:t>Planetă</a:t>
            </a:r>
            <a:r>
              <a:rPr lang="en-US" dirty="0" smtClean="0"/>
              <a:t> </a:t>
            </a:r>
            <a:r>
              <a:rPr lang="en-US" dirty="0" err="1" smtClean="0"/>
              <a:t>armonioasă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--</a:t>
            </a:r>
            <a:r>
              <a:rPr lang="en-US" dirty="0" err="1" smtClean="0"/>
              <a:t>Natura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viaţă</a:t>
            </a:r>
            <a:r>
              <a:rPr lang="en-US" dirty="0" smtClean="0"/>
              <a:t>, </a:t>
            </a:r>
            <a:r>
              <a:rPr lang="en-US" dirty="0" err="1" smtClean="0"/>
              <a:t>viaţă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natură</a:t>
            </a:r>
            <a:r>
              <a:rPr lang="en-US" dirty="0" smtClean="0"/>
              <a:t>!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--</a:t>
            </a:r>
            <a:r>
              <a:rPr lang="en-US" dirty="0" err="1" smtClean="0"/>
              <a:t>Văd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>, </a:t>
            </a:r>
            <a:r>
              <a:rPr lang="en-US" dirty="0" err="1" smtClean="0"/>
              <a:t>respir</a:t>
            </a:r>
            <a:r>
              <a:rPr lang="en-US" dirty="0" smtClean="0"/>
              <a:t> </a:t>
            </a:r>
            <a:r>
              <a:rPr lang="en-US" dirty="0" err="1" smtClean="0"/>
              <a:t>curat</a:t>
            </a:r>
            <a:r>
              <a:rPr lang="en-US" dirty="0" smtClean="0"/>
              <a:t>, </a:t>
            </a:r>
            <a:r>
              <a:rPr lang="en-US" dirty="0" err="1" smtClean="0"/>
              <a:t>trăiesc</a:t>
            </a:r>
            <a:r>
              <a:rPr lang="en-US" dirty="0" smtClean="0"/>
              <a:t> </a:t>
            </a:r>
            <a:r>
              <a:rPr lang="en-US" dirty="0" err="1" smtClean="0"/>
              <a:t>sănătos</a:t>
            </a:r>
            <a:r>
              <a:rPr lang="en-US" dirty="0" smtClean="0"/>
              <a:t>!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4904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     </a:t>
            </a:r>
            <a:br>
              <a:rPr lang="ro-RO" dirty="0" smtClean="0"/>
            </a:br>
            <a:r>
              <a:rPr lang="ro-RO" dirty="0" smtClean="0"/>
              <a:t>       </a:t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sz="4400" dirty="0" smtClean="0"/>
              <a:t> </a:t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>  </a:t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3100" b="1" dirty="0" smtClean="0"/>
              <a:t>panoul ECO , </a:t>
            </a:r>
            <a:r>
              <a:rPr lang="ro-RO" sz="3100" b="1" dirty="0" err="1" smtClean="0"/>
              <a:t>PrograM</a:t>
            </a:r>
            <a:r>
              <a:rPr lang="ro-RO" sz="3100" b="1" dirty="0" smtClean="0"/>
              <a:t> mondial </a:t>
            </a:r>
            <a:r>
              <a:rPr lang="ro-RO" sz="3100" b="1" dirty="0" err="1" smtClean="0"/>
              <a:t>eco</a:t>
            </a:r>
            <a:r>
              <a:rPr lang="ro-RO" sz="3100" b="1" dirty="0" smtClean="0"/>
              <a:t> – şcoala</a:t>
            </a:r>
            <a:br>
              <a:rPr lang="ro-RO" sz="3100" b="1" dirty="0" smtClean="0"/>
            </a:br>
            <a:r>
              <a:rPr lang="ro-RO" sz="3100" b="1" dirty="0" err="1" smtClean="0"/>
              <a:t>şcoala</a:t>
            </a:r>
            <a:r>
              <a:rPr lang="ro-RO" sz="3100" b="1" dirty="0" smtClean="0"/>
              <a:t> gimnazială “acad. Marin </a:t>
            </a:r>
            <a:r>
              <a:rPr lang="ro-RO" sz="3100" b="1" dirty="0" err="1" smtClean="0"/>
              <a:t>voiculescu</a:t>
            </a:r>
            <a:r>
              <a:rPr lang="ro-RO" sz="3100" b="1" dirty="0" smtClean="0"/>
              <a:t>”,</a:t>
            </a:r>
            <a:br>
              <a:rPr lang="ro-RO" sz="3100" b="1" dirty="0" smtClean="0"/>
            </a:br>
            <a:r>
              <a:rPr lang="ro-RO" sz="3100" b="1" dirty="0" smtClean="0"/>
              <a:t>GIURGIU</a:t>
            </a: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84776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     </a:t>
            </a:r>
            <a:br>
              <a:rPr lang="ro-RO" dirty="0" smtClean="0"/>
            </a:br>
            <a:r>
              <a:rPr lang="ro-RO" dirty="0" smtClean="0"/>
              <a:t>       </a:t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sz="4400" dirty="0" smtClean="0"/>
              <a:t> </a:t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>  </a:t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3100" b="1" dirty="0" smtClean="0"/>
              <a:t>panoul </a:t>
            </a:r>
            <a:r>
              <a:rPr lang="ro-RO" sz="3100" b="1" dirty="0" smtClean="0"/>
              <a:t>ECO – </a:t>
            </a:r>
            <a:r>
              <a:rPr lang="ro-RO" sz="3100" b="1" dirty="0" smtClean="0"/>
              <a:t>CEI </a:t>
            </a:r>
            <a:r>
              <a:rPr lang="ro-RO" sz="3100" b="1" dirty="0" smtClean="0"/>
              <a:t>7 PAŞI AI PROIECTULUI</a:t>
            </a: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sz="4400" dirty="0" smtClean="0"/>
              <a:t/>
            </a:r>
            <a:br>
              <a:rPr lang="ro-RO" sz="4400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pic>
        <p:nvPicPr>
          <p:cNvPr id="7170" name="Picture 2" descr="EcoSchools 7Pa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8938"/>
            <a:ext cx="5040560" cy="5357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urist">
  <a:themeElements>
    <a:clrScheme name="Particularizare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urist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urist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110</Words>
  <Application>Microsoft Office PowerPoint</Application>
  <PresentationFormat>Expunere pe ecran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8" baseType="lpstr">
      <vt:lpstr>Turist</vt:lpstr>
      <vt:lpstr>   Proiect Mondial  ECO ŞCOALA-2020-2021</vt:lpstr>
      <vt:lpstr> PLANUL DE ACŢIUNE</vt:lpstr>
      <vt:lpstr>ACTIVITĂŢILE PROIECTULUI: </vt:lpstr>
      <vt:lpstr>                       ECO –CODUL  ALES ÎN URMA VOTULUI   “Natura pentru viaţă,  viaţă   pentru natură!           </vt:lpstr>
      <vt:lpstr>       Declaraţii ale comitetului Eco-Şcoala:  --Respectând natura, ne respectăm pe noi! --Mănâncă sănătos, trăieşte frumos, Gândeşte global, acţionează local! --Stil de viaţă sănătos, sigur ne e de folos! --Uşor să arunci, greu să aduni! --Oameni noi pentru o Planetă Verde! --Resursele Terrei - Viaţă  sănătoasă - Planetă armonioasă --Natura pentru viaţă, viaţă pentru natură! --Văd verde, respir curat, trăiesc sănătos! </vt:lpstr>
      <vt:lpstr>                        panoul ECO , PrograM mondial eco – şcoala şcoala gimnazială “acad. Marin voiculescu”, GIURGIU            </vt:lpstr>
      <vt:lpstr>                          panoul ECO – CEI 7 PAŞI AI PROIECTULUI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–CODUL    “Natura pentru viaţă,  viaţă   pentru natură!</dc:title>
  <dc:creator>RACUSOR</dc:creator>
  <cp:lastModifiedBy>RACUSOR</cp:lastModifiedBy>
  <cp:revision>12</cp:revision>
  <dcterms:created xsi:type="dcterms:W3CDTF">2021-02-03T08:29:00Z</dcterms:created>
  <dcterms:modified xsi:type="dcterms:W3CDTF">2021-02-03T10:05:41Z</dcterms:modified>
</cp:coreProperties>
</file>